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2" r:id="rId4"/>
    <p:sldId id="263" r:id="rId5"/>
    <p:sldId id="287" r:id="rId6"/>
    <p:sldId id="275" r:id="rId7"/>
    <p:sldId id="264" r:id="rId8"/>
    <p:sldId id="265" r:id="rId9"/>
    <p:sldId id="288" r:id="rId10"/>
    <p:sldId id="276" r:id="rId11"/>
    <p:sldId id="267" r:id="rId12"/>
    <p:sldId id="266" r:id="rId13"/>
    <p:sldId id="289" r:id="rId14"/>
    <p:sldId id="277" r:id="rId15"/>
    <p:sldId id="268" r:id="rId16"/>
    <p:sldId id="269" r:id="rId17"/>
    <p:sldId id="290" r:id="rId18"/>
    <p:sldId id="278" r:id="rId19"/>
    <p:sldId id="273" r:id="rId20"/>
    <p:sldId id="270" r:id="rId21"/>
    <p:sldId id="285" r:id="rId22"/>
    <p:sldId id="279" r:id="rId23"/>
    <p:sldId id="261" r:id="rId24"/>
    <p:sldId id="274" r:id="rId25"/>
    <p:sldId id="292" r:id="rId26"/>
    <p:sldId id="280" r:id="rId27"/>
    <p:sldId id="281" r:id="rId28"/>
    <p:sldId id="282" r:id="rId29"/>
    <p:sldId id="283" r:id="rId30"/>
    <p:sldId id="284" r:id="rId31"/>
    <p:sldId id="291" r:id="rId32"/>
    <p:sldId id="293" r:id="rId33"/>
    <p:sldId id="286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5" autoAdjust="0"/>
    <p:restoredTop sz="94688" autoAdjust="0"/>
  </p:normalViewPr>
  <p:slideViewPr>
    <p:cSldViewPr snapToGrid="0">
      <p:cViewPr varScale="1">
        <p:scale>
          <a:sx n="79" d="100"/>
          <a:sy n="79" d="100"/>
        </p:scale>
        <p:origin x="120" y="16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7616D-A4A8-49DB-8651-C66D153C62D4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75D52-982B-4A06-99F2-E7627D9E6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92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75D52-982B-4A06-99F2-E7627D9E61F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93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1558E-3C62-E9A7-522D-916AF713A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361948-5E7E-704B-D848-2EEE2AEAD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816393-30A2-F8CF-4C09-48A8719D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61CDFE-5CDD-24B9-396A-0E4DE904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C27D61-1E07-7C1B-86FB-A39A86A5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09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4D0EF-5FE1-5E50-F788-27579E54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0D93D6F-C981-47FB-78F3-11F74A778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BF8A8C-363D-B41F-3FC5-B356590E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D8D031-D9E0-2835-9904-2257AC09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D4A53B-F07C-F5FA-B695-6DD9E384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50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87BC8E-D5DF-3C4F-CAB0-443091206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F08836-2893-6BEA-DF01-AA322573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D3B784-078B-A0A2-4B28-68A4BED6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683E1A-10B6-BE9C-F8D5-AF2EB8EEF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D73378-7AED-A650-3B4E-C4A336F7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84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D55F2-2141-B89F-163D-CDD97F63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34D002-AACA-73D5-2FF7-65E1CD42B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B1AEDB-708F-20EB-18C1-7C6792E60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19D3DF-9A8F-F8F3-1AA9-8149FD16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476CEF-4478-5373-7612-EB6A7946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399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B7321F-6992-ABFC-0581-183FE90B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1776B5-068C-D66C-79C2-C75FCB4E3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468232-7A72-CD58-E45B-B42BF628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CF2BB6-42B6-49F4-05E3-A19F7CD4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97D2B6-A180-B43E-596D-D7F148C1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83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3B4AB-B9C9-3B27-9E45-BA4C4B45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D1DBD4-7884-1B65-09C5-2B57B848A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FFCA30-75D4-F6D0-57B2-C740F1A93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60AF6C-B39D-1D0D-1628-3A0D2C7E3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9B6E1F-5F1C-8F40-F522-F090E598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110FAD-7441-254E-C90B-8E1BDE16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54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9A4C0-CBC2-841A-39A8-0CC99AEC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5C6010-1FA1-3B1E-79B9-0E1E0055D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954155-3A49-641E-377A-2413DD1D5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7956E2-BEB9-FE33-8FA8-72B3E14F0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8B025F-4B9D-C01F-EBE9-07FA6C97B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D56612-1F86-41F2-BCE7-91432FFC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5687E7D-5B68-BB3A-FCBA-52F8FE9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173CA-03A2-1F5A-5F4B-CE3534F5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03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A221A-5C40-A690-8ACB-D10C3043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15BC75C-830B-A346-224D-E4EBAF8A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AA585F-2E73-0898-B81D-8C3CE386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32FC0B-9F10-4BA1-FE80-6CBB9CD0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28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FD14E3-887B-9046-0F13-7FB0164C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6CA3BB-B58A-B456-7AA3-A4D207F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97B6C1-612D-CD6D-130D-2F104378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99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5AB29-1535-EA30-B7B5-F6D0FD76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E044B8-E135-ED4F-D9D4-7378BE4DF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336E19-820B-FD26-C48E-1BD9E1148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ADFB14-6D4B-47D4-F0D5-E821127F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E07929-D01E-4DF9-95B4-F6E81EDB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722D83-7BC9-193A-B856-D61AE804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85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BF541-03AA-4359-5B5A-815B7A724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054EC81-19F7-295A-FCA8-017900F30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46FB51-D923-2FD0-8544-484936B3D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967D4F-B9CB-6943-721E-FBEB6C86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0F86AB-8244-EB34-17C4-0650D12E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B871C6-3BA5-691F-1733-2050593E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62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671B72-7207-05A7-5098-D69E85B3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07E073-DC4D-4764-DD66-85A782AE1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3BECF6-C9D1-9973-4A3F-868DE7DC4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1E7CF6-E391-4E3A-B192-86FE4B83663C}" type="datetimeFigureOut">
              <a:rPr lang="de-DE" smtClean="0"/>
              <a:t>12.11.2024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834EAD-0777-4D68-7D28-46125565E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1013C-C602-D772-C19F-42F21EB53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F0E535-9A0B-4C4D-BEEC-67E3890D02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81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74D23-F599-6267-1A12-4471915B9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1870"/>
            <a:ext cx="9144000" cy="2387600"/>
          </a:xfrm>
        </p:spPr>
        <p:txBody>
          <a:bodyPr/>
          <a:lstStyle/>
          <a:p>
            <a:r>
              <a:rPr lang="de-DE" dirty="0" err="1"/>
              <a:t>Evaluating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Julia </a:t>
            </a:r>
            <a:r>
              <a:rPr lang="de-DE" dirty="0" err="1"/>
              <a:t>package</a:t>
            </a:r>
            <a:br>
              <a:rPr lang="de-DE" dirty="0"/>
            </a:br>
            <a:r>
              <a:rPr lang="de-DE" i="1" dirty="0" err="1"/>
              <a:t>CellBasedModels.jl</a:t>
            </a:r>
            <a:endParaRPr lang="de-DE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824D5A3-8F96-B772-E2EF-3193BA3A8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1545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2">
                    <a:lumMod val="50000"/>
                  </a:schemeClr>
                </a:solidFill>
              </a:rPr>
              <a:t>Marko Korb</a:t>
            </a:r>
          </a:p>
          <a:p>
            <a:r>
              <a:rPr lang="de-DE" sz="2000" dirty="0">
                <a:solidFill>
                  <a:schemeClr val="bg2">
                    <a:lumMod val="50000"/>
                  </a:schemeClr>
                </a:solidFill>
              </a:rPr>
              <a:t>12.11.2024</a:t>
            </a:r>
          </a:p>
        </p:txBody>
      </p:sp>
    </p:spTree>
    <p:extLst>
      <p:ext uri="{BB962C8B-B14F-4D97-AF65-F5344CB8AC3E}">
        <p14:creationId xmlns:p14="http://schemas.microsoft.com/office/powerpoint/2010/main" val="42033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3E52B8F9-F08A-44AE-5DDB-2BD97FE909EF}"/>
              </a:ext>
            </a:extLst>
          </p:cNvPr>
          <p:cNvSpPr txBox="1"/>
          <p:nvPr/>
        </p:nvSpPr>
        <p:spPr>
          <a:xfrm>
            <a:off x="4559329" y="609600"/>
            <a:ext cx="307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ICM </a:t>
            </a:r>
            <a:r>
              <a:rPr lang="de-DE" sz="2800" b="1" dirty="0" err="1"/>
              <a:t>development</a:t>
            </a:r>
            <a:endParaRPr lang="de-DE" sz="28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E0122C-CA3D-C6BE-A5CF-D36B77CD92D5}"/>
              </a:ext>
            </a:extLst>
          </p:cNvPr>
          <p:cNvSpPr txBox="1"/>
          <p:nvPr/>
        </p:nvSpPr>
        <p:spPr>
          <a:xfrm>
            <a:off x="1322151" y="2402627"/>
            <a:ext cx="607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I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.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not </a:t>
            </a:r>
            <a:r>
              <a:rPr lang="de-DE" dirty="0" err="1"/>
              <a:t>provided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explained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F71FCA9-BE35-CD12-C709-C5A7C511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491" y="1132820"/>
            <a:ext cx="2413568" cy="49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4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4382101" y="609600"/>
            <a:ext cx="3427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Particle</a:t>
            </a:r>
            <a:r>
              <a:rPr lang="de-DE" sz="2800" b="1" dirty="0"/>
              <a:t> </a:t>
            </a:r>
            <a:r>
              <a:rPr lang="de-DE" sz="2800" b="1" dirty="0" err="1"/>
              <a:t>aggragation</a:t>
            </a:r>
            <a:endParaRPr lang="de-DE" sz="28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7FF7B-3F4E-4335-4039-5EEBC871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" y="2293815"/>
            <a:ext cx="6028046" cy="301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C143FE-8946-0FC8-6189-74EEBA05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09362" y="2293815"/>
            <a:ext cx="6028046" cy="301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89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4382101" y="609600"/>
            <a:ext cx="3427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Particle</a:t>
            </a:r>
            <a:r>
              <a:rPr lang="de-DE" sz="2800" b="1" dirty="0"/>
              <a:t> </a:t>
            </a:r>
            <a:r>
              <a:rPr lang="de-DE" sz="2800" b="1" dirty="0" err="1"/>
              <a:t>aggragation</a:t>
            </a:r>
            <a:endParaRPr lang="de-DE" sz="28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888024-060E-8919-2126-55ABE5D1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665285"/>
            <a:ext cx="10693400" cy="152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8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76297CE-4FEE-B08F-4795-BAE4E9ADE6B2}"/>
              </a:ext>
            </a:extLst>
          </p:cNvPr>
          <p:cNvSpPr txBox="1"/>
          <p:nvPr/>
        </p:nvSpPr>
        <p:spPr>
          <a:xfrm>
            <a:off x="4382101" y="609600"/>
            <a:ext cx="3427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Particle</a:t>
            </a:r>
            <a:r>
              <a:rPr lang="de-DE" sz="2800" b="1" dirty="0"/>
              <a:t> </a:t>
            </a:r>
            <a:r>
              <a:rPr lang="de-DE" sz="2800" b="1" dirty="0" err="1"/>
              <a:t>aggragation</a:t>
            </a:r>
            <a:endParaRPr lang="de-DE" sz="28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DB7721-558C-B0EF-B5C7-39EB4725F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6126"/>
            <a:ext cx="6096000" cy="1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947273-C35D-22CD-8A93-3A24B345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950" y="2016126"/>
            <a:ext cx="6094099" cy="1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E04C48C-6B75-DB6E-FD17-BA6E8616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0" y="3104358"/>
            <a:ext cx="6094099" cy="1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1023ADE-7FB3-908B-0C30-3AFC6869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950" y="3104358"/>
            <a:ext cx="6094099" cy="1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E578BC-DA84-D860-1AB4-FC17B8039A20}"/>
              </a:ext>
            </a:extLst>
          </p:cNvPr>
          <p:cNvSpPr txBox="1"/>
          <p:nvPr/>
        </p:nvSpPr>
        <p:spPr>
          <a:xfrm>
            <a:off x="485775" y="5553075"/>
            <a:ext cx="280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fRep</a:t>
            </a:r>
            <a:r>
              <a:rPr lang="de-DE" dirty="0"/>
              <a:t> = Force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repulsion</a:t>
            </a:r>
            <a:endParaRPr lang="de-DE" dirty="0"/>
          </a:p>
          <a:p>
            <a:r>
              <a:rPr lang="de-DE" dirty="0" err="1"/>
              <a:t>rAtr</a:t>
            </a:r>
            <a:r>
              <a:rPr lang="de-DE" dirty="0"/>
              <a:t>   = Radius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attraction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28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53CE09B4-A5E5-D6CC-7A7F-D5808F548635}"/>
              </a:ext>
            </a:extLst>
          </p:cNvPr>
          <p:cNvSpPr txBox="1"/>
          <p:nvPr/>
        </p:nvSpPr>
        <p:spPr>
          <a:xfrm>
            <a:off x="4382101" y="609600"/>
            <a:ext cx="3427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Particle</a:t>
            </a:r>
            <a:r>
              <a:rPr lang="de-DE" sz="2800" b="1" dirty="0"/>
              <a:t> </a:t>
            </a:r>
            <a:r>
              <a:rPr lang="de-DE" sz="2800" b="1" dirty="0" err="1"/>
              <a:t>aggragation</a:t>
            </a:r>
            <a:endParaRPr lang="de-DE" sz="2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797559-2750-1BF1-EEBD-19E4DB91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6002" y="3429000"/>
            <a:ext cx="3330129" cy="29852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EE5769-AEA3-D758-8D90-9FA71DF5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876" y="3429000"/>
            <a:ext cx="3391930" cy="2991533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02057EE-AB7D-F04D-0248-F12200B3BB6B}"/>
              </a:ext>
            </a:extLst>
          </p:cNvPr>
          <p:cNvCxnSpPr>
            <a:cxnSpLocks/>
          </p:cNvCxnSpPr>
          <p:nvPr/>
        </p:nvCxnSpPr>
        <p:spPr>
          <a:xfrm>
            <a:off x="5645327" y="4886617"/>
            <a:ext cx="9874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6A310BE-0238-B940-2B2A-52C6356951C7}"/>
              </a:ext>
            </a:extLst>
          </p:cNvPr>
          <p:cNvSpPr/>
          <p:nvPr/>
        </p:nvSpPr>
        <p:spPr>
          <a:xfrm>
            <a:off x="2287133" y="4297077"/>
            <a:ext cx="1306365" cy="160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E9BAECA-89E3-1120-68F4-BC74C68EB984}"/>
              </a:ext>
            </a:extLst>
          </p:cNvPr>
          <p:cNvSpPr/>
          <p:nvPr/>
        </p:nvSpPr>
        <p:spPr>
          <a:xfrm>
            <a:off x="6954529" y="4344322"/>
            <a:ext cx="1175053" cy="113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6FC7BAC-66A5-C2E9-630E-CBB6BC63B505}"/>
              </a:ext>
            </a:extLst>
          </p:cNvPr>
          <p:cNvSpPr txBox="1"/>
          <p:nvPr/>
        </p:nvSpPr>
        <p:spPr>
          <a:xfrm>
            <a:off x="3984472" y="1375722"/>
            <a:ext cx="4774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„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: </a:t>
            </a:r>
            <a:r>
              <a:rPr lang="de-DE" dirty="0" err="1"/>
              <a:t>BoundsError</a:t>
            </a:r>
            <a:r>
              <a:rPr lang="de-DE" dirty="0"/>
              <a:t>“ in </a:t>
            </a:r>
            <a:r>
              <a:rPr lang="de-DE" dirty="0" err="1"/>
              <a:t>example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Had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simBox</a:t>
            </a:r>
            <a:endParaRPr lang="de-DE" dirty="0"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Again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parameters</a:t>
            </a:r>
            <a:r>
              <a:rPr lang="de-DE" dirty="0"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14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4075735" y="609600"/>
            <a:ext cx="4040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colony</a:t>
            </a:r>
            <a:r>
              <a:rPr lang="de-DE" sz="2800" b="1" dirty="0"/>
              <a:t> </a:t>
            </a:r>
            <a:r>
              <a:rPr lang="de-DE" sz="2800" b="1" dirty="0" err="1"/>
              <a:t>growth</a:t>
            </a:r>
            <a:endParaRPr lang="de-DE" sz="28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518C6F-C3D4-6DD2-FB31-4F3DA178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04" y="1244711"/>
            <a:ext cx="4720391" cy="13105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824049-3037-1ED0-743B-6693C8FF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040" y="2523195"/>
            <a:ext cx="4667918" cy="385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4075735" y="609600"/>
            <a:ext cx="4040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colony</a:t>
            </a:r>
            <a:r>
              <a:rPr lang="de-DE" sz="2800" b="1" dirty="0"/>
              <a:t> </a:t>
            </a:r>
            <a:r>
              <a:rPr lang="de-DE" sz="2800" b="1" dirty="0" err="1"/>
              <a:t>growth</a:t>
            </a:r>
            <a:endParaRPr lang="de-DE" sz="2800"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FC7301A-BF84-B752-874A-6E8CF2E8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501140"/>
            <a:ext cx="963930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2566C5E-1E7D-84A9-8480-52575C171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3496310"/>
            <a:ext cx="10236200" cy="204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62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E870165-6AAA-2AA4-B3F9-21D011E74D95}"/>
              </a:ext>
            </a:extLst>
          </p:cNvPr>
          <p:cNvSpPr txBox="1"/>
          <p:nvPr/>
        </p:nvSpPr>
        <p:spPr>
          <a:xfrm>
            <a:off x="4075735" y="609600"/>
            <a:ext cx="4040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colony</a:t>
            </a:r>
            <a:r>
              <a:rPr lang="de-DE" sz="2800" b="1" dirty="0"/>
              <a:t> </a:t>
            </a:r>
            <a:r>
              <a:rPr lang="de-DE" sz="2800" b="1" dirty="0" err="1"/>
              <a:t>growth</a:t>
            </a:r>
            <a:endParaRPr lang="de-DE" sz="28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FC19459-4E3B-54A8-BC4D-441B431F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65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8E7C3B-4981-3C0E-2DCC-24C178604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6865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8655C2D-CC40-ADAE-B620-32262138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9057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7F5770E-1600-7A25-0EB1-66E616ED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29057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AA27411-4520-002D-E6FF-2B2E2ED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1249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7B322E1-5A0A-164B-5A65-1C387D8E2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41249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761C8F9-8AA3-DCEA-F6F7-917D7080F375}"/>
              </a:ext>
            </a:extLst>
          </p:cNvPr>
          <p:cNvSpPr txBox="1"/>
          <p:nvPr/>
        </p:nvSpPr>
        <p:spPr>
          <a:xfrm>
            <a:off x="323850" y="5534025"/>
            <a:ext cx="8346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         = </a:t>
            </a:r>
            <a:r>
              <a:rPr lang="en-US" dirty="0"/>
              <a:t>A growth scaling factor, likely setting a reference growth rate for the bacteria</a:t>
            </a:r>
          </a:p>
          <a:p>
            <a:r>
              <a:rPr lang="en-US" dirty="0"/>
              <a:t>d         = Could represent a diffusion or density characteristic</a:t>
            </a:r>
          </a:p>
          <a:p>
            <a:r>
              <a:rPr lang="en-US" dirty="0" err="1"/>
              <a:t>lMAX</a:t>
            </a:r>
            <a:r>
              <a:rPr lang="en-US" dirty="0"/>
              <a:t> = The maximum allowable cell length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20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5BBFD67-89C3-2E91-51AB-B0C162DF5CFB}"/>
              </a:ext>
            </a:extLst>
          </p:cNvPr>
          <p:cNvSpPr txBox="1"/>
          <p:nvPr/>
        </p:nvSpPr>
        <p:spPr>
          <a:xfrm>
            <a:off x="4075735" y="609600"/>
            <a:ext cx="4040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colony</a:t>
            </a:r>
            <a:r>
              <a:rPr lang="de-DE" sz="2800" b="1" dirty="0"/>
              <a:t> </a:t>
            </a:r>
            <a:r>
              <a:rPr lang="de-DE" sz="2800" b="1" dirty="0" err="1"/>
              <a:t>growth</a:t>
            </a:r>
            <a:endParaRPr lang="de-DE" sz="28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AB7E30-AD34-B6E5-543F-EC39F234263C}"/>
              </a:ext>
            </a:extLst>
          </p:cNvPr>
          <p:cNvSpPr txBox="1"/>
          <p:nvPr/>
        </p:nvSpPr>
        <p:spPr>
          <a:xfrm>
            <a:off x="3442406" y="2135866"/>
            <a:ext cx="5575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I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initialize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„GPU“ </a:t>
            </a:r>
            <a:r>
              <a:rPr lang="de-DE" dirty="0" err="1"/>
              <a:t>could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defined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I </a:t>
            </a:r>
            <a:r>
              <a:rPr lang="de-DE" dirty="0" err="1">
                <a:sym typeface="Wingdings" panose="05000000000000000000" pitchFamily="2" charset="2"/>
              </a:rPr>
              <a:t>had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CPU </a:t>
            </a:r>
            <a:r>
              <a:rPr lang="de-DE" dirty="0" err="1">
                <a:sym typeface="Wingdings" panose="05000000000000000000" pitchFamily="2" charset="2"/>
              </a:rPr>
              <a:t>instead</a:t>
            </a:r>
            <a:endParaRPr lang="de-DE" dirty="0"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Parameters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09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4268735" y="609600"/>
            <a:ext cx="365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chemotaxis</a:t>
            </a:r>
            <a:endParaRPr lang="de-DE" sz="28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518C6F-C3D4-6DD2-FB31-4F3DA178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04" y="1244711"/>
            <a:ext cx="4720391" cy="13105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824049-3037-1ED0-743B-6693C8FF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2345" y="2555286"/>
            <a:ext cx="5007310" cy="395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7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6938C9F-6DB1-0265-1AFD-11B97812BCB2}"/>
              </a:ext>
            </a:extLst>
          </p:cNvPr>
          <p:cNvSpPr/>
          <p:nvPr/>
        </p:nvSpPr>
        <p:spPr>
          <a:xfrm>
            <a:off x="586154" y="631092"/>
            <a:ext cx="3423138" cy="279790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Patterning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B626CD2-86CB-5B6E-A71E-F04F35129D1B}"/>
              </a:ext>
            </a:extLst>
          </p:cNvPr>
          <p:cNvSpPr/>
          <p:nvPr/>
        </p:nvSpPr>
        <p:spPr>
          <a:xfrm>
            <a:off x="4314092" y="631092"/>
            <a:ext cx="3423138" cy="279790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ICM </a:t>
            </a:r>
            <a:r>
              <a:rPr lang="de-DE" dirty="0" err="1">
                <a:solidFill>
                  <a:schemeClr val="tx1"/>
                </a:solidFill>
              </a:rPr>
              <a:t>development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AE814F4-20BD-444E-03F5-D189585BFABE}"/>
              </a:ext>
            </a:extLst>
          </p:cNvPr>
          <p:cNvSpPr/>
          <p:nvPr/>
        </p:nvSpPr>
        <p:spPr>
          <a:xfrm>
            <a:off x="8042030" y="631092"/>
            <a:ext cx="3423138" cy="279790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Particle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aggragation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77AC86A-7ACD-43BA-8035-CE16C3F66029}"/>
              </a:ext>
            </a:extLst>
          </p:cNvPr>
          <p:cNvSpPr/>
          <p:nvPr/>
        </p:nvSpPr>
        <p:spPr>
          <a:xfrm>
            <a:off x="2407138" y="3708399"/>
            <a:ext cx="3423138" cy="279790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Bacterial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colony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growth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FA97BEA-3A5A-9D16-DAF8-2DEBF7C083E6}"/>
              </a:ext>
            </a:extLst>
          </p:cNvPr>
          <p:cNvSpPr/>
          <p:nvPr/>
        </p:nvSpPr>
        <p:spPr>
          <a:xfrm>
            <a:off x="6213230" y="3708399"/>
            <a:ext cx="3423138" cy="279790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Bacterial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chemotaxis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61AA127-269A-67F9-3134-A5809C733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80" y="957384"/>
            <a:ext cx="2400054" cy="24110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57FDE1-AAFB-F3A9-C8A8-4C00E240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7630" y="1186255"/>
            <a:ext cx="2876060" cy="5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219056-0875-6B5E-192A-7841F438D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0718" y="1903065"/>
            <a:ext cx="3002974" cy="12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C8D42E-47B5-7CC9-5A70-8D6F72C0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81132" y="1025233"/>
            <a:ext cx="2944934" cy="147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6ADA6F-1EB5-AE5C-5A6E-47264175A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6820" y="2553273"/>
            <a:ext cx="3133557" cy="4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650B225-208F-6D78-1C32-6CDD58E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5633" y="4810137"/>
            <a:ext cx="3118335" cy="62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8EF5B85-77C3-6AAD-1400-F5A0EC325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2984" y="4810203"/>
            <a:ext cx="3063630" cy="68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61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4268736" y="609600"/>
            <a:ext cx="365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chemotaxis</a:t>
            </a:r>
            <a:endParaRPr lang="de-DE" sz="28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CC311BA-D896-B796-7651-5AEC22EF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261983"/>
            <a:ext cx="10623550" cy="236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54FFC9C-A322-ECC6-E0EA-E55E11DA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99" y="3752396"/>
            <a:ext cx="29210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20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A486D6C-9C6F-7FBD-717C-88095192BA1F}"/>
              </a:ext>
            </a:extLst>
          </p:cNvPr>
          <p:cNvSpPr txBox="1"/>
          <p:nvPr/>
        </p:nvSpPr>
        <p:spPr>
          <a:xfrm>
            <a:off x="4268735" y="609600"/>
            <a:ext cx="365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chemotaxis</a:t>
            </a:r>
            <a:endParaRPr lang="de-DE" sz="2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57D4F6-C77C-7846-803F-7732D034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BCF3B5-2ACC-AF7C-3EA4-71A2685D9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9050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E466CE7-0AB2-8428-BA6E-6DB3452D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4290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6A1293D-016F-994A-2192-7D1C89BC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3429000"/>
            <a:ext cx="609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D5948A-5F6F-E789-6B3B-6DC238867291}"/>
              </a:ext>
            </a:extLst>
          </p:cNvPr>
          <p:cNvSpPr txBox="1"/>
          <p:nvPr/>
        </p:nvSpPr>
        <p:spPr>
          <a:xfrm>
            <a:off x="371835" y="5602069"/>
            <a:ext cx="779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      = </a:t>
            </a:r>
            <a:r>
              <a:rPr lang="en-US" dirty="0"/>
              <a:t>A mass scaling factor, potentially representing the mass of the bacteria</a:t>
            </a:r>
            <a:endParaRPr lang="de-DE" dirty="0"/>
          </a:p>
          <a:p>
            <a:r>
              <a:rPr lang="el-GR" dirty="0"/>
              <a:t>μ</a:t>
            </a:r>
            <a:r>
              <a:rPr lang="de-DE" dirty="0" err="1"/>
              <a:t>cw</a:t>
            </a:r>
            <a:r>
              <a:rPr lang="de-DE" dirty="0"/>
              <a:t> = The </a:t>
            </a:r>
            <a:r>
              <a:rPr lang="de-DE" dirty="0" err="1"/>
              <a:t>cell</a:t>
            </a:r>
            <a:r>
              <a:rPr lang="de-DE" dirty="0"/>
              <a:t>-wall </a:t>
            </a:r>
            <a:r>
              <a:rPr lang="de-DE" dirty="0" err="1"/>
              <a:t>interaction</a:t>
            </a:r>
            <a:r>
              <a:rPr lang="de-DE" dirty="0"/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152418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D2F6C70-625E-626C-C312-02ADF869A7E8}"/>
              </a:ext>
            </a:extLst>
          </p:cNvPr>
          <p:cNvSpPr txBox="1"/>
          <p:nvPr/>
        </p:nvSpPr>
        <p:spPr>
          <a:xfrm>
            <a:off x="4268735" y="609600"/>
            <a:ext cx="365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chemotaxis</a:t>
            </a:r>
            <a:endParaRPr lang="de-DE" sz="28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89B3ABB-8CB7-6958-8AF4-E6E334072B05}"/>
              </a:ext>
            </a:extLst>
          </p:cNvPr>
          <p:cNvSpPr txBox="1"/>
          <p:nvPr/>
        </p:nvSpPr>
        <p:spPr>
          <a:xfrm>
            <a:off x="3153135" y="2203340"/>
            <a:ext cx="54459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Function</a:t>
            </a:r>
            <a:r>
              <a:rPr lang="de-DE" dirty="0"/>
              <a:t> „plotRods2D“ was not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I </a:t>
            </a:r>
            <a:r>
              <a:rPr lang="de-DE" dirty="0" err="1">
                <a:sym typeface="Wingdings" panose="05000000000000000000" pitchFamily="2" charset="2"/>
              </a:rPr>
              <a:t>had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code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documentation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define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function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my</a:t>
            </a:r>
            <a:r>
              <a:rPr lang="de-DE" dirty="0">
                <a:sym typeface="Wingdings" panose="05000000000000000000" pitchFamily="2" charset="2"/>
              </a:rPr>
              <a:t> code</a:t>
            </a:r>
          </a:p>
          <a:p>
            <a:pPr marL="742950" lvl="1" indent="-2857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Parameters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explained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Changing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parameters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seem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impact</a:t>
            </a:r>
            <a:r>
              <a:rPr lang="de-DE" dirty="0">
                <a:sym typeface="Wingdings" panose="05000000000000000000" pitchFamily="2" charset="2"/>
              </a:rPr>
              <a:t>(?)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07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A9FEDDA-3399-DCC9-461B-7A1DC3728391}"/>
              </a:ext>
            </a:extLst>
          </p:cNvPr>
          <p:cNvSpPr txBox="1"/>
          <p:nvPr/>
        </p:nvSpPr>
        <p:spPr>
          <a:xfrm>
            <a:off x="5356598" y="609600"/>
            <a:ext cx="1478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General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AEDF23-BAEE-D3B9-43FD-A855C9F79BA0}"/>
              </a:ext>
            </a:extLst>
          </p:cNvPr>
          <p:cNvSpPr txBox="1"/>
          <p:nvPr/>
        </p:nvSpPr>
        <p:spPr>
          <a:xfrm>
            <a:off x="3586161" y="2403251"/>
            <a:ext cx="5019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Julia 1.11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Julia 1.9 </a:t>
            </a:r>
            <a:r>
              <a:rPr lang="de-DE" dirty="0" err="1">
                <a:sym typeface="Wingdings" panose="05000000000000000000" pitchFamily="2" charset="2"/>
              </a:rPr>
              <a:t>had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used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real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a </a:t>
            </a:r>
            <a:r>
              <a:rPr lang="de-DE" dirty="0" err="1"/>
              <a:t>year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ABMs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alone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ABMs </a:t>
            </a:r>
            <a:r>
              <a:rPr lang="de-DE" dirty="0" err="1"/>
              <a:t>work</a:t>
            </a:r>
            <a:r>
              <a:rPr lang="de-DE" dirty="0"/>
              <a:t> and </a:t>
            </a:r>
            <a:r>
              <a:rPr lang="de-DE" dirty="0" err="1"/>
              <a:t>were</a:t>
            </a:r>
            <a:r>
              <a:rPr lang="de-DE" dirty="0"/>
              <a:t> not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happening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357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26FD6BE-BE13-CD50-CADF-927C014D350A}"/>
              </a:ext>
            </a:extLst>
          </p:cNvPr>
          <p:cNvSpPr txBox="1"/>
          <p:nvPr/>
        </p:nvSpPr>
        <p:spPr>
          <a:xfrm>
            <a:off x="726933" y="1018520"/>
            <a:ext cx="107381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Looks like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/</a:t>
            </a:r>
            <a:r>
              <a:rPr lang="de-DE" dirty="0" err="1"/>
              <a:t>models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promising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ABMs (and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 multiple </a:t>
            </a:r>
            <a:r>
              <a:rPr lang="de-DE" dirty="0" err="1"/>
              <a:t>agents</a:t>
            </a:r>
            <a:r>
              <a:rPr lang="de-DE" dirty="0"/>
              <a:t> /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and/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in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/ </a:t>
            </a:r>
            <a:r>
              <a:rPr lang="de-DE" dirty="0" err="1"/>
              <a:t>macros</a:t>
            </a:r>
            <a:r>
              <a:rPr lang="de-DE" dirty="0"/>
              <a:t> like </a:t>
            </a:r>
            <a:r>
              <a:rPr lang="de-DE" i="1" dirty="0" err="1"/>
              <a:t>evolve</a:t>
            </a:r>
            <a:r>
              <a:rPr lang="de-DE" i="1" dirty="0"/>
              <a:t>!</a:t>
            </a:r>
            <a:r>
              <a:rPr lang="de-DE" dirty="0"/>
              <a:t>, </a:t>
            </a:r>
            <a:r>
              <a:rPr lang="de-DE" i="1" dirty="0"/>
              <a:t>@addAgent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i="1" dirty="0"/>
              <a:t>@removeAgent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convenient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groundwork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ABMs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already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Performance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in </a:t>
            </a:r>
            <a:r>
              <a:rPr lang="de-DE" dirty="0" err="1"/>
              <a:t>Agents.jl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„live </a:t>
            </a:r>
            <a:r>
              <a:rPr lang="de-DE" dirty="0" err="1"/>
              <a:t>view</a:t>
            </a:r>
            <a:r>
              <a:rPr lang="de-DE" dirty="0"/>
              <a:t>“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simulations</a:t>
            </a:r>
            <a:r>
              <a:rPr lang="de-DE" dirty="0"/>
              <a:t> like in </a:t>
            </a:r>
            <a:r>
              <a:rPr lang="de-DE" dirty="0" err="1"/>
              <a:t>Agents.jl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Focus on </a:t>
            </a:r>
            <a:r>
              <a:rPr lang="de-DE" dirty="0" err="1"/>
              <a:t>cells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medium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Agents.jl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6C94C4-A4E8-698D-0F22-ED1F78C8EEEF}"/>
              </a:ext>
            </a:extLst>
          </p:cNvPr>
          <p:cNvSpPr txBox="1"/>
          <p:nvPr/>
        </p:nvSpPr>
        <p:spPr>
          <a:xfrm>
            <a:off x="3742406" y="266700"/>
            <a:ext cx="470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Opinions</a:t>
            </a:r>
            <a:r>
              <a:rPr lang="de-DE" sz="2800" b="1" dirty="0"/>
              <a:t> </a:t>
            </a:r>
            <a:r>
              <a:rPr lang="de-DE" sz="2800" b="1" dirty="0" err="1"/>
              <a:t>of</a:t>
            </a:r>
            <a:r>
              <a:rPr lang="de-DE" sz="2800" b="1" dirty="0"/>
              <a:t> </a:t>
            </a:r>
            <a:r>
              <a:rPr lang="de-DE" sz="2800" b="1" dirty="0" err="1"/>
              <a:t>group</a:t>
            </a:r>
            <a:r>
              <a:rPr lang="de-DE" sz="2800" b="1" dirty="0"/>
              <a:t> </a:t>
            </a:r>
            <a:r>
              <a:rPr lang="de-DE" sz="2800" b="1" dirty="0" err="1"/>
              <a:t>members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580198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5BBFD67-89C3-2E91-51AB-B0C162DF5CFB}"/>
              </a:ext>
            </a:extLst>
          </p:cNvPr>
          <p:cNvSpPr txBox="1"/>
          <p:nvPr/>
        </p:nvSpPr>
        <p:spPr>
          <a:xfrm>
            <a:off x="5066711" y="609600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Conclusion</a:t>
            </a:r>
            <a:endParaRPr lang="de-DE" sz="28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AB7E30-AD34-B6E5-543F-EC39F234263C}"/>
              </a:ext>
            </a:extLst>
          </p:cNvPr>
          <p:cNvSpPr txBox="1"/>
          <p:nvPr/>
        </p:nvSpPr>
        <p:spPr>
          <a:xfrm>
            <a:off x="2495520" y="2485935"/>
            <a:ext cx="7200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promising and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convenient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lacks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onboarding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newer</a:t>
            </a:r>
            <a:r>
              <a:rPr lang="de-DE" dirty="0"/>
              <a:t> Julia </a:t>
            </a:r>
            <a:r>
              <a:rPr lang="de-DE" dirty="0" err="1"/>
              <a:t>versions</a:t>
            </a:r>
            <a:r>
              <a:rPr lang="de-DE" dirty="0"/>
              <a:t>. Future </a:t>
            </a:r>
            <a:r>
              <a:rPr lang="de-DE" dirty="0" err="1"/>
              <a:t>proof</a:t>
            </a:r>
            <a:r>
              <a:rPr lang="de-DE" dirty="0"/>
              <a:t>? </a:t>
            </a:r>
            <a:r>
              <a:rPr lang="de-DE" dirty="0">
                <a:sym typeface="Wingdings" panose="05000000000000000000" pitchFamily="2" charset="2"/>
              </a:rPr>
              <a:t> A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commits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indicate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package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maybe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real </a:t>
            </a:r>
            <a:r>
              <a:rPr lang="de-DE" dirty="0" err="1">
                <a:sym typeface="Wingdings" panose="05000000000000000000" pitchFamily="2" charset="2"/>
              </a:rPr>
              <a:t>future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algn="just"/>
            <a:endParaRPr lang="de-DE" dirty="0">
              <a:sym typeface="Wingdings" panose="05000000000000000000" pitchFamily="2" charset="2"/>
            </a:endParaRPr>
          </a:p>
          <a:p>
            <a:pPr algn="just"/>
            <a:endParaRPr lang="de-DE" dirty="0">
              <a:sym typeface="Wingdings" panose="05000000000000000000" pitchFamily="2" charset="2"/>
            </a:endParaRPr>
          </a:p>
          <a:p>
            <a:pPr algn="just"/>
            <a:r>
              <a:rPr lang="de-DE" dirty="0" err="1">
                <a:sym typeface="Wingdings" panose="05000000000000000000" pitchFamily="2" charset="2"/>
              </a:rPr>
              <a:t>Based</a:t>
            </a:r>
            <a:r>
              <a:rPr lang="de-DE" dirty="0">
                <a:sym typeface="Wingdings" panose="05000000000000000000" pitchFamily="2" charset="2"/>
              </a:rPr>
              <a:t> on all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I </a:t>
            </a:r>
            <a:r>
              <a:rPr lang="de-DE" dirty="0" err="1">
                <a:sym typeface="Wingdings" panose="05000000000000000000" pitchFamily="2" charset="2"/>
              </a:rPr>
              <a:t>would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really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recommend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package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standard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group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352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74D23-F599-6267-1A12-4471915B9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1870"/>
            <a:ext cx="9144000" cy="2387600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4196637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B689AC3-0B1E-DAB5-CD4D-D1ADD981E1BF}"/>
              </a:ext>
            </a:extLst>
          </p:cNvPr>
          <p:cNvSpPr txBox="1"/>
          <p:nvPr/>
        </p:nvSpPr>
        <p:spPr>
          <a:xfrm>
            <a:off x="5159301" y="609600"/>
            <a:ext cx="1873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Patterning</a:t>
            </a:r>
            <a:endParaRPr lang="de-DE" sz="28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9D7E04-7A88-AB14-195B-A4CDACE5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1820730"/>
            <a:ext cx="6535062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3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DBF10C2-8368-6358-7AC3-8E53F04E932F}"/>
              </a:ext>
            </a:extLst>
          </p:cNvPr>
          <p:cNvSpPr txBox="1"/>
          <p:nvPr/>
        </p:nvSpPr>
        <p:spPr>
          <a:xfrm>
            <a:off x="4559329" y="609600"/>
            <a:ext cx="307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ICM </a:t>
            </a:r>
            <a:r>
              <a:rPr lang="de-DE" sz="2800" b="1" dirty="0" err="1"/>
              <a:t>development</a:t>
            </a:r>
            <a:endParaRPr lang="de-DE"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A7EA26-B688-4A82-9297-3732B8D7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41" y="1333499"/>
            <a:ext cx="4364317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1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76297CE-4FEE-B08F-4795-BAE4E9ADE6B2}"/>
              </a:ext>
            </a:extLst>
          </p:cNvPr>
          <p:cNvSpPr txBox="1"/>
          <p:nvPr/>
        </p:nvSpPr>
        <p:spPr>
          <a:xfrm>
            <a:off x="4382101" y="609600"/>
            <a:ext cx="3427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Particle</a:t>
            </a:r>
            <a:r>
              <a:rPr lang="de-DE" sz="2800" b="1" dirty="0"/>
              <a:t> </a:t>
            </a:r>
            <a:r>
              <a:rPr lang="de-DE" sz="2800" b="1" dirty="0" err="1"/>
              <a:t>aggragation</a:t>
            </a:r>
            <a:endParaRPr lang="de-DE"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F6CD1B-3947-837B-9837-0DBEB0E7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1680918"/>
            <a:ext cx="6325483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6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5159301" y="609600"/>
            <a:ext cx="1873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Patterning</a:t>
            </a:r>
            <a:endParaRPr lang="de-DE" sz="28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0C2F65-2C4F-B6B9-885B-2302170D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029" y="1217105"/>
            <a:ext cx="5953739" cy="151776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A99B72-543D-3FD2-66D3-D628180D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29" y="3111690"/>
            <a:ext cx="5695244" cy="354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908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E870165-6AAA-2AA4-B3F9-21D011E74D95}"/>
              </a:ext>
            </a:extLst>
          </p:cNvPr>
          <p:cNvSpPr txBox="1"/>
          <p:nvPr/>
        </p:nvSpPr>
        <p:spPr>
          <a:xfrm>
            <a:off x="4075735" y="609600"/>
            <a:ext cx="4040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colony</a:t>
            </a:r>
            <a:r>
              <a:rPr lang="de-DE" sz="2800" b="1" dirty="0"/>
              <a:t> </a:t>
            </a:r>
            <a:r>
              <a:rPr lang="de-DE" sz="2800" b="1" dirty="0" err="1"/>
              <a:t>growth</a:t>
            </a:r>
            <a:endParaRPr lang="de-DE"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73E4E3-4F4D-A28F-379D-8A22F78F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634" y="1300960"/>
            <a:ext cx="4652731" cy="53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A486D6C-9C6F-7FBD-717C-88095192BA1F}"/>
              </a:ext>
            </a:extLst>
          </p:cNvPr>
          <p:cNvSpPr txBox="1"/>
          <p:nvPr/>
        </p:nvSpPr>
        <p:spPr>
          <a:xfrm>
            <a:off x="4268735" y="609600"/>
            <a:ext cx="3654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Bacterial</a:t>
            </a:r>
            <a:r>
              <a:rPr lang="de-DE" sz="2800" b="1" dirty="0"/>
              <a:t> </a:t>
            </a:r>
            <a:r>
              <a:rPr lang="de-DE" sz="2800" b="1" dirty="0" err="1"/>
              <a:t>chemotaxis</a:t>
            </a:r>
            <a:endParaRPr lang="de-DE" sz="28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6375DD-30DD-4BAD-1C3D-1BE8AEF6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84" y="1132820"/>
            <a:ext cx="4977631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6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4C67D03-CA3D-A9CE-9E45-D69C2A3D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3" y="160361"/>
            <a:ext cx="4826013" cy="65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8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0D80F4C-C87A-1636-5D4D-DDF3EFF4BE56}"/>
              </a:ext>
            </a:extLst>
          </p:cNvPr>
          <p:cNvSpPr txBox="1"/>
          <p:nvPr/>
        </p:nvSpPr>
        <p:spPr>
          <a:xfrm>
            <a:off x="3419370" y="5251731"/>
            <a:ext cx="53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https://github.com/MarkoKorb/CellBasedModelsF1/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DDEB27-24A5-045F-83CA-E03229ED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287" y="1295316"/>
            <a:ext cx="359142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6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5159301" y="609600"/>
            <a:ext cx="1873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Patterning</a:t>
            </a:r>
            <a:endParaRPr lang="de-DE" sz="2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ADA6C4-F946-216A-8BEE-15A128A8F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82" y="1132820"/>
            <a:ext cx="11382233" cy="227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8336CAE-2FA5-84CB-F25F-7F9421DE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948" y="3356893"/>
            <a:ext cx="3380100" cy="33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83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B689AC3-0B1E-DAB5-CD4D-D1ADD981E1BF}"/>
              </a:ext>
            </a:extLst>
          </p:cNvPr>
          <p:cNvSpPr txBox="1"/>
          <p:nvPr/>
        </p:nvSpPr>
        <p:spPr>
          <a:xfrm>
            <a:off x="5159301" y="609600"/>
            <a:ext cx="1873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Patterning</a:t>
            </a:r>
            <a:endParaRPr lang="de-DE" sz="2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CD5483-A867-928B-2368-D1C27BA1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41450"/>
            <a:ext cx="60960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EB4FA50-BC9D-86BB-24B1-3D08FC76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441450"/>
            <a:ext cx="60960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1FFA71-FB7B-B301-DAAB-296FC099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863850"/>
            <a:ext cx="60960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F6633BC-1D0C-4D56-D2AD-BCE2C890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2863850"/>
            <a:ext cx="60960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1CD2C4D-8705-0F8B-DA24-2051952A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286250"/>
            <a:ext cx="60960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6ED988-B959-4731-F78B-5C649228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4286250"/>
            <a:ext cx="60960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B142D11-8D78-DD4C-D8A6-7AA7B45720CC}"/>
              </a:ext>
            </a:extLst>
          </p:cNvPr>
          <p:cNvSpPr txBox="1"/>
          <p:nvPr/>
        </p:nvSpPr>
        <p:spPr>
          <a:xfrm>
            <a:off x="230455" y="5879068"/>
            <a:ext cx="7947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S0 = </a:t>
            </a:r>
            <a:r>
              <a:rPr lang="en-US" dirty="0"/>
              <a:t>May represent an initial or maximum value for a morphogen source or sink</a:t>
            </a:r>
          </a:p>
          <a:p>
            <a:r>
              <a:rPr lang="en-US" dirty="0"/>
              <a:t>a0 = Initial concentration or starting value of the morphogen substance</a:t>
            </a:r>
          </a:p>
          <a:p>
            <a:r>
              <a:rPr lang="el-G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λ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dirty="0"/>
              <a:t> = Dispersion rate or decay factor for the morphogen gradient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551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A9FEDDA-3399-DCC9-461B-7A1DC3728391}"/>
              </a:ext>
            </a:extLst>
          </p:cNvPr>
          <p:cNvSpPr txBox="1"/>
          <p:nvPr/>
        </p:nvSpPr>
        <p:spPr>
          <a:xfrm>
            <a:off x="5159301" y="609600"/>
            <a:ext cx="1873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Patterning</a:t>
            </a:r>
            <a:endParaRPr lang="de-DE" sz="28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9FF5A7-92BC-B644-83B2-43AB8FAE4526}"/>
              </a:ext>
            </a:extLst>
          </p:cNvPr>
          <p:cNvSpPr txBox="1"/>
          <p:nvPr/>
        </p:nvSpPr>
        <p:spPr>
          <a:xfrm>
            <a:off x="419777" y="1939455"/>
            <a:ext cx="811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daunting</a:t>
            </a:r>
            <a:r>
              <a:rPr lang="de-DE" dirty="0"/>
              <a:t> 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ABMs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explained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0BB6C2-A894-A45B-726E-56C120444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562" y="2168909"/>
            <a:ext cx="2010056" cy="38200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56D39B3-3F66-04F5-606E-3F72E3FA5AFE}"/>
              </a:ext>
            </a:extLst>
          </p:cNvPr>
          <p:cNvSpPr txBox="1"/>
          <p:nvPr/>
        </p:nvSpPr>
        <p:spPr>
          <a:xfrm>
            <a:off x="419777" y="5146750"/>
            <a:ext cx="838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</a:t>
            </a:r>
            <a:r>
              <a:rPr lang="el-GR" sz="1200" dirty="0"/>
              <a:t>σ(</a:t>
            </a:r>
            <a:r>
              <a:rPr lang="de-DE" sz="1200" dirty="0"/>
              <a:t>x) = (1+tanh(2*x))/2</a:t>
            </a:r>
          </a:p>
          <a:p>
            <a:r>
              <a:rPr lang="de-DE" sz="1200" dirty="0"/>
              <a:t>fs0(x,t,l,S0,</a:t>
            </a:r>
            <a:r>
              <a:rPr lang="el-GR" sz="1200" dirty="0"/>
              <a:t>τ</a:t>
            </a:r>
            <a:r>
              <a:rPr lang="de-DE" sz="1200" dirty="0" err="1"/>
              <a:t>g,L</a:t>
            </a:r>
            <a:r>
              <a:rPr lang="de-DE" sz="1200" dirty="0"/>
              <a:t>) = S0*f</a:t>
            </a:r>
            <a:r>
              <a:rPr lang="el-GR" sz="1200" dirty="0"/>
              <a:t>σ(1-</a:t>
            </a:r>
            <a:r>
              <a:rPr lang="de-DE" sz="1200" dirty="0"/>
              <a:t>t/</a:t>
            </a:r>
            <a:r>
              <a:rPr lang="el-GR" sz="1200" dirty="0"/>
              <a:t>τ</a:t>
            </a:r>
            <a:r>
              <a:rPr lang="de-DE" sz="1200" dirty="0"/>
              <a:t>g)*(</a:t>
            </a:r>
            <a:r>
              <a:rPr lang="de-DE" sz="1200" dirty="0" err="1"/>
              <a:t>exp</a:t>
            </a:r>
            <a:r>
              <a:rPr lang="de-DE" sz="1200" dirty="0"/>
              <a:t>(-x^2/(2*L^2))+</a:t>
            </a:r>
            <a:r>
              <a:rPr lang="de-DE" sz="1200" dirty="0" err="1"/>
              <a:t>exp</a:t>
            </a:r>
            <a:r>
              <a:rPr lang="de-DE" sz="1200" dirty="0"/>
              <a:t>(-(1-x)^2/(2*L^2))) + f</a:t>
            </a:r>
            <a:r>
              <a:rPr lang="el-GR" sz="1200" dirty="0"/>
              <a:t>σ(</a:t>
            </a:r>
            <a:r>
              <a:rPr lang="de-DE" sz="1200" dirty="0"/>
              <a:t>t/</a:t>
            </a:r>
            <a:r>
              <a:rPr lang="el-GR" sz="1200" dirty="0"/>
              <a:t>τ</a:t>
            </a:r>
            <a:r>
              <a:rPr lang="de-DE" sz="1200" dirty="0"/>
              <a:t>g-1)*(</a:t>
            </a:r>
            <a:r>
              <a:rPr lang="de-DE" sz="1200" dirty="0" err="1"/>
              <a:t>exp</a:t>
            </a:r>
            <a:r>
              <a:rPr lang="de-DE" sz="1200" dirty="0"/>
              <a:t>(-x^2/(2*l^2))+</a:t>
            </a:r>
            <a:r>
              <a:rPr lang="de-DE" sz="1200" dirty="0" err="1"/>
              <a:t>exp</a:t>
            </a:r>
            <a:r>
              <a:rPr lang="de-DE" sz="1200" dirty="0"/>
              <a:t>(-(1-x)^2/(2*l^2)))</a:t>
            </a:r>
          </a:p>
        </p:txBody>
      </p:sp>
    </p:spTree>
    <p:extLst>
      <p:ext uri="{BB962C8B-B14F-4D97-AF65-F5344CB8AC3E}">
        <p14:creationId xmlns:p14="http://schemas.microsoft.com/office/powerpoint/2010/main" val="30243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4559329" y="609600"/>
            <a:ext cx="307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ICM </a:t>
            </a:r>
            <a:r>
              <a:rPr lang="de-DE" sz="2800" b="1" dirty="0" err="1"/>
              <a:t>development</a:t>
            </a:r>
            <a:endParaRPr lang="de-DE" sz="28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972C96-6DFC-F932-CC9F-4BA1B4B3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607" y="1132820"/>
            <a:ext cx="4096786" cy="200534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A53F7EF-6347-F0D9-7C37-2534C006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31" y="3489234"/>
            <a:ext cx="6782937" cy="293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1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B706D3A-55E4-DDBA-5F01-47CB13634E19}"/>
              </a:ext>
            </a:extLst>
          </p:cNvPr>
          <p:cNvSpPr txBox="1"/>
          <p:nvPr/>
        </p:nvSpPr>
        <p:spPr>
          <a:xfrm>
            <a:off x="4559329" y="609600"/>
            <a:ext cx="307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ICM </a:t>
            </a:r>
            <a:r>
              <a:rPr lang="de-DE" sz="2800" b="1" dirty="0" err="1"/>
              <a:t>development</a:t>
            </a:r>
            <a:endParaRPr lang="de-DE" sz="28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72FA4C-0430-2153-6F5B-038694BD7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01" y="1261792"/>
            <a:ext cx="8277367" cy="16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989F1EC-24E0-912A-C282-8E22916CF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6" y="3462672"/>
            <a:ext cx="6346209" cy="253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3F21421-FED0-D890-58BF-4B1EE00DC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310" y="3302758"/>
            <a:ext cx="3488710" cy="27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1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DBF10C2-8368-6358-7AC3-8E53F04E932F}"/>
              </a:ext>
            </a:extLst>
          </p:cNvPr>
          <p:cNvSpPr txBox="1"/>
          <p:nvPr/>
        </p:nvSpPr>
        <p:spPr>
          <a:xfrm>
            <a:off x="4559329" y="609600"/>
            <a:ext cx="307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ICM </a:t>
            </a:r>
            <a:r>
              <a:rPr lang="de-DE" sz="2800" b="1" dirty="0" err="1"/>
              <a:t>development</a:t>
            </a:r>
            <a:endParaRPr lang="de-DE" sz="28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C8E8068-F3CD-B302-9C45-F93A4B0A1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65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7956D7-70FE-9AC8-0340-3D8F7CA3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6865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96BD60B-FB10-E3C6-F6D8-F5AC234D3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9057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F7B2A25-BF17-92A5-3458-5383D10E9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29057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39EB392-3EC5-28C7-C2AC-24F92653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1249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8324935-4927-80A3-178D-765645F58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412498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CD0F1A-A915-A989-C602-D0136356437C}"/>
              </a:ext>
            </a:extLst>
          </p:cNvPr>
          <p:cNvSpPr txBox="1"/>
          <p:nvPr/>
        </p:nvSpPr>
        <p:spPr>
          <a:xfrm>
            <a:off x="371559" y="5614777"/>
            <a:ext cx="11540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     =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Possibly a growth rate or a coefficient related to interaction strength between cells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K      = Likely refers to a carrying capacity, the maximum population size that the environment can sustain</a:t>
            </a:r>
          </a:p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fAdh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= Likely an adhesion force parameter, representing the strength of the adhesive interactions between cells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38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Breitbild</PresentationFormat>
  <Paragraphs>139</Paragraphs>
  <Slides>33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Wingdings</vt:lpstr>
      <vt:lpstr>Office</vt:lpstr>
      <vt:lpstr>Evaluating the Julia package CellBasedModels.jl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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s361359</cp:lastModifiedBy>
  <cp:revision>24</cp:revision>
  <dcterms:modified xsi:type="dcterms:W3CDTF">2024-11-12T09:07:07Z</dcterms:modified>
</cp:coreProperties>
</file>